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388" r:id="rId42"/>
    <p:sldId id="38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371" r:id="rId64"/>
    <p:sldId id="372" r:id="rId65"/>
    <p:sldId id="373" r:id="rId66"/>
    <p:sldId id="427" r:id="rId67"/>
    <p:sldId id="407" r:id="rId68"/>
    <p:sldId id="426" r:id="rId69"/>
    <p:sldId id="423" r:id="rId70"/>
    <p:sldId id="424" r:id="rId71"/>
    <p:sldId id="409" r:id="rId72"/>
    <p:sldId id="410" r:id="rId73"/>
    <p:sldId id="425" r:id="rId74"/>
    <p:sldId id="412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3.xml"/><Relationship Id="rId7" Type="http://schemas.openxmlformats.org/officeDocument/2006/relationships/diagramData" Target="NUL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NUL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  <a:p>
            <a:r>
              <a:rPr lang="en-US" dirty="0"/>
              <a:t>For demonstration, let us assume that each node has a feature vector of two elements [index of node, and -1*index of node]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96D01F64-3C43-4B11-B0F1-F8FAEDD3E9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500" t="39388" r="24723" b="42359"/>
          <a:stretch/>
        </p:blipFill>
        <p:spPr>
          <a:xfrm>
            <a:off x="6096000" y="4154486"/>
            <a:ext cx="5898065" cy="18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nearby features only):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𝑨𝑿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49141F-0040-4E80-BC8D-244651D8AD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29253" r="24487" b="26564"/>
          <a:stretch/>
        </p:blipFill>
        <p:spPr>
          <a:xfrm>
            <a:off x="6788844" y="2778494"/>
            <a:ext cx="5043670" cy="39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935C46D3-7B1A-43BC-A819-D13F1A0071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820" t="28310" r="29808" b="22256"/>
          <a:stretch/>
        </p:blipFill>
        <p:spPr>
          <a:xfrm>
            <a:off x="7639147" y="2581774"/>
            <a:ext cx="3274647" cy="40888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8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F65A00-6C0C-4E30-BAD8-44034C890B9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188" t="38600" r="30531" b="28800"/>
          <a:stretch/>
        </p:blipFill>
        <p:spPr>
          <a:xfrm>
            <a:off x="7094220" y="2994659"/>
            <a:ext cx="4099560" cy="37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Reminder (image convolution 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235" b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  <a:blipFill>
                <a:blip r:embed="rId2"/>
                <a:stretch>
                  <a:fillRect l="-2403" t="-1961" r="-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 r="-16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540391" y="5001846"/>
            <a:ext cx="425547" cy="6408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2965938" y="462670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?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(normalizing graph convolution matrix): </a:t>
                </a:r>
                <a:r>
                  <a:rPr lang="en-US" dirty="0"/>
                  <a:t>The 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</a:t>
                </a:r>
                <a:br>
                  <a:rPr lang="en-US" dirty="0"/>
                </a:br>
                <a:r>
                  <a:rPr lang="en-US" dirty="0"/>
                  <a:t>convolutions, but less</a:t>
                </a:r>
                <a:br>
                  <a:rPr lang="en-US" dirty="0"/>
                </a:br>
                <a:r>
                  <a:rPr lang="en-US" dirty="0"/>
                  <a:t>variance in the values.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6DD2236-F65F-4824-9A23-B0485D8684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50000" r="30532" b="33200"/>
          <a:stretch/>
        </p:blipFill>
        <p:spPr>
          <a:xfrm>
            <a:off x="6792815" y="4515338"/>
            <a:ext cx="5035727" cy="2244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487E98-E482-4193-9D23-5916B074298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065" t="48361" r="35978" b="28800"/>
          <a:stretch/>
        </p:blipFill>
        <p:spPr>
          <a:xfrm>
            <a:off x="4908062" y="3552855"/>
            <a:ext cx="1832475" cy="330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r>
                  <a:rPr lang="en-US" b="1" dirty="0"/>
                  <a:t>Definition (graph convolutional layer): </a:t>
                </a:r>
                <a:r>
                  <a:rPr lang="en-US" dirty="0"/>
                  <a:t>We can define a graph convolutional layer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  <a:p>
            <a:r>
              <a:rPr lang="en-US" dirty="0"/>
              <a:t>Sometimes it does not.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(Oh crap…)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That’s why you need to </a:t>
            </a:r>
            <a:r>
              <a:rPr lang="en-US" b="1" dirty="0"/>
              <a:t>train</a:t>
            </a:r>
            <a:r>
              <a:rPr lang="en-US" dirty="0"/>
              <a:t>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structure/connectivity of the graph.</a:t>
            </a:r>
          </a:p>
          <a:p>
            <a:endParaRPr lang="en-US" dirty="0"/>
          </a:p>
          <a:p>
            <a:r>
              <a:rPr lang="en-US" dirty="0"/>
              <a:t>For instance, see challenges on the “normal” Laplacian matrix  properties in previous lecture for some examples!</a:t>
            </a:r>
          </a:p>
          <a:p>
            <a:endParaRPr lang="en-US" dirty="0"/>
          </a:p>
          <a:p>
            <a:r>
              <a:rPr lang="en-US" dirty="0"/>
              <a:t>The variations of the Laplacians give different properties (see Lecture Notes with challenge answers given on W10S1 if curious!)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19052"/>
              </a:xfrm>
              <a:blipFill>
                <a:blip r:embed="rId2"/>
                <a:stretch>
                  <a:fillRect l="-2471" t="-1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956B41F-BBB2-4130-970D-6442E7809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47498D-BCC4-479A-9BB2-F99ECF251C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33" t="63385" r="79231" b="33128"/>
          <a:stretch/>
        </p:blipFill>
        <p:spPr>
          <a:xfrm>
            <a:off x="6228863" y="6313122"/>
            <a:ext cx="4876799" cy="5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2FFEC9-78B2-40C4-B924-DB02D70D0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3" t="37949" r="68974" b="3903"/>
          <a:stretch/>
        </p:blipFill>
        <p:spPr>
          <a:xfrm>
            <a:off x="6404466" y="1516188"/>
            <a:ext cx="5787534" cy="51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 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349D65-CB9A-4D7B-A8FC-DD275134D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37949" r="68974" b="3903"/>
          <a:stretch/>
        </p:blipFill>
        <p:spPr>
          <a:xfrm>
            <a:off x="6404466" y="1516188"/>
            <a:ext cx="5787534" cy="51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 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19052"/>
              </a:xfrm>
              <a:blipFill>
                <a:blip r:embed="rId2"/>
                <a:stretch>
                  <a:fillRect l="-2471" t="-1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76829C3-9A9F-4516-85FB-E33DD7F79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537BA-B0F2-479A-912A-07BDE8A7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308" r="67244" b="12000"/>
          <a:stretch/>
        </p:blipFill>
        <p:spPr>
          <a:xfrm>
            <a:off x="6062978" y="742462"/>
            <a:ext cx="6129022" cy="57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no longer holds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3732E60-D09A-414C-9C28-EA6459F666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21333" r="69039" b="7077"/>
          <a:stretch/>
        </p:blipFill>
        <p:spPr>
          <a:xfrm>
            <a:off x="6291385" y="326903"/>
            <a:ext cx="5841497" cy="6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EF302-D61A-4F0C-835C-476CFA12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333" r="69039" b="7077"/>
          <a:stretch/>
        </p:blipFill>
        <p:spPr>
          <a:xfrm>
            <a:off x="6291385" y="326903"/>
            <a:ext cx="5841497" cy="6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5513" b="20821"/>
          <a:stretch/>
        </p:blipFill>
        <p:spPr>
          <a:xfrm>
            <a:off x="336062" y="2711603"/>
            <a:ext cx="7487138" cy="409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6400800" y="4230709"/>
            <a:ext cx="5736492" cy="7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no longer holds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 Key question: what is the equivalent of an image convolution applied to a (not necessarily regular) graph?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F94E67E-A56E-40AF-B909-025A5C13E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619" t="38105" r="67062" b="33608"/>
          <a:stretch/>
        </p:blipFill>
        <p:spPr>
          <a:xfrm>
            <a:off x="7154018" y="3297270"/>
            <a:ext cx="3875874" cy="356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2610</TotalTime>
  <Words>4644</Words>
  <Application>Microsoft Office PowerPoint</Application>
  <PresentationFormat>Widescreen</PresentationFormat>
  <Paragraphs>519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W10-S2 Graph Convolutional Networks</vt:lpstr>
      <vt:lpstr>About this week (Week 10)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Assembling both GCN layers for embedding</vt:lpstr>
      <vt:lpstr>Trainer definition</vt:lpstr>
      <vt:lpstr>Train model (no features)</vt:lpstr>
      <vt:lpstr>Train model (no features)</vt:lpstr>
      <vt:lpstr>Conclusion</vt:lpstr>
      <vt:lpstr>Learn more about these topics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2022-09-15T09:21:57Z</dcterms:modified>
</cp:coreProperties>
</file>